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7" r:id="rId6"/>
    <p:sldId id="278" r:id="rId7"/>
    <p:sldId id="259" r:id="rId8"/>
    <p:sldId id="292" r:id="rId9"/>
    <p:sldId id="293" r:id="rId10"/>
    <p:sldId id="317" r:id="rId11"/>
    <p:sldId id="288" r:id="rId12"/>
    <p:sldId id="260" r:id="rId13"/>
    <p:sldId id="318" r:id="rId14"/>
    <p:sldId id="267" r:id="rId15"/>
    <p:sldId id="319" r:id="rId16"/>
    <p:sldId id="322" r:id="rId17"/>
    <p:sldId id="324" r:id="rId18"/>
    <p:sldId id="32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1D2"/>
    <a:srgbClr val="32E2FB"/>
    <a:srgbClr val="140345"/>
    <a:srgbClr val="FF6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405"/>
  </p:normalViewPr>
  <p:slideViewPr>
    <p:cSldViewPr snapToGrid="0" snapToObjects="1" showGuides="1">
      <p:cViewPr varScale="1">
        <p:scale>
          <a:sx n="86" d="100"/>
          <a:sy n="86" d="100"/>
        </p:scale>
        <p:origin x="36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64AC-1BE7-354E-8F9D-6D097224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E9EFD-C3FB-4140-A1FD-3001A1D06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27DC9-9010-BC45-8F6A-E2586AC3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E0098-AC1C-754A-9DBE-3105179D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470A-40E4-2343-A2E3-23477616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6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B1E5-DED7-DD4F-A291-547319CF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A5969-E80D-E14B-91F4-919FA5BB4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ED4D-3C9C-7543-B297-690BFC34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B04B1-9EA2-1A40-A116-139170F6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6053C-05D4-D24D-A352-0D64D4D3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E66C9-9D5F-6D4C-B9BC-733E901A4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FF338-900B-9440-8189-B952F63F0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82F0-7499-9D47-8287-A58628E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CBF1-3AAB-284E-91B8-C481E89C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2AFF0-168E-754E-8BA9-FEB8D5FA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0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C356-DA90-804D-A9AF-3AFAA6ACF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1F2D-8636-ED46-8218-36410FE34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1C392-A3C6-7446-B05B-49E78965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E523-917F-4F4D-85B4-2211A20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31B91-EBA0-6B4B-A2FF-8DBD229A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7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2815-B7CF-5C42-8249-A4AD52C9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98C9A-65A2-CD43-AFF3-C7E54D087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6DB09-288F-9848-8FA9-E0FDD9F9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C337-7B42-424D-9052-31DEA811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96BB5-84CF-914D-B197-7D553305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3AEB-9F57-8240-AA7D-63F02196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0CF0-8E7E-D842-96A9-9B31E8B44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223F7-A113-7F44-B74D-806A1A86F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D1762-6A25-6C4E-B0DC-FFD80903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723DC-359A-184A-AB20-B478AFB4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58335-7E9E-C748-A8DD-6F740173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2F3F-D6C0-C748-9934-5E7CCA20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672C-3E95-3243-A68A-8CC122B3E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EAEEA-88B1-4F4F-8FE1-A34711DC0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C2FBC-FEC6-CF4D-A88B-61EED0BCC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E51B8-2276-8C4A-B58A-5F8387E9A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BD920-5525-6F4A-B04C-EE42BB76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38FA5-4D50-DB4F-8AE7-D517D4FE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0445E-F678-AE46-829B-B5F83642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8358-52E9-1847-A4F7-4BD48CDB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75C0B-F4AC-B04B-8A5F-97D75371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34B9F-7CB4-454C-8AA5-93A85982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5887F-9503-B947-8D34-08F93D79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4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B78C3-9349-9849-80E3-2DFE91F5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155781-EE5B-6442-890A-8A5AD9A4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1EAF3-AC63-A64C-A1D6-563C9824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9339-D320-2343-BBE7-DA86B0375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10A35-923E-2048-A950-07E06A15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79BA-E607-054E-8A17-A4A310EB4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EC9B1-E12A-2C4B-A953-7658577A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71710-E622-2F45-A1E9-D535F867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33260-C939-A640-8836-D0EBB31A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7EB1-87F1-E34F-A7FA-C8B4221F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95282-CF1D-474E-98AA-461BFC621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DF89E-5468-CA43-91CF-A19C20097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D3A60-C6AB-F84C-BD08-AB4BE693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1400E-CCA9-8A42-9836-DE18A520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EABA1-EF88-1148-A59C-D74BC27E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AD17D-62A2-7A4C-866B-BE46F69A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40002-B05E-6248-B9C4-90B5E8823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A61F-9A36-CE40-B9FC-B90A043E7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C66F-9E63-8648-A41A-5945E8BD17B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35981-A8DA-EB4E-8D31-39F566FD9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55B6-8294-794E-9AFB-00DBC3571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A3FF-A08B-AF42-99C1-961502796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ketwatch.com/press-release/robofi-launches-its-power-ecosystem-fueled-by-vics-token-2021-06-14" TargetMode="External"/><Relationship Id="rId3" Type="http://schemas.openxmlformats.org/officeDocument/2006/relationships/hyperlink" Target="https://www.bloomberg.com/press-releases/2021-06-14/robofi-launches-its-power-ecosystem-fueled-by-vics-token" TargetMode="External"/><Relationship Id="rId7" Type="http://schemas.openxmlformats.org/officeDocument/2006/relationships/hyperlink" Target="https://www.benzinga.com/pressreleases/21/06/g21549591/robofi-launches-its-power-ecosystem-fueled-by-vics-tok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rkets.businessinsider.com/news/stocks/robofi-launches-its-power-ecosystem-fueled-by-vics-token-1030520099" TargetMode="External"/><Relationship Id="rId5" Type="http://schemas.openxmlformats.org/officeDocument/2006/relationships/hyperlink" Target="https://finance.yahoo.com/news/robofi-launches-power-ecosystem-fueled-135100527.html" TargetMode="External"/><Relationship Id="rId4" Type="http://schemas.openxmlformats.org/officeDocument/2006/relationships/hyperlink" Target="https://www.asahi.com/and/pressrelease/40563743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60C03-E1DE-154E-B6D0-473A95F5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CAA4E-E1B4-E94F-B3D5-61026A321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31" y="1040293"/>
            <a:ext cx="5310859" cy="3011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F4B19B-C576-9549-AC8C-40CA9C04CE18}"/>
              </a:ext>
            </a:extLst>
          </p:cNvPr>
          <p:cNvSpPr txBox="1"/>
          <p:nvPr/>
        </p:nvSpPr>
        <p:spPr>
          <a:xfrm>
            <a:off x="2584881" y="3228946"/>
            <a:ext cx="702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  <a:latin typeface="Montserrat ExtraBold" pitchFamily="2" charset="77"/>
              </a:rPr>
              <a:t>EXCLUSIVE TOKEN SALES 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97340-5FFA-5747-8CC2-11E5375C7947}"/>
              </a:ext>
            </a:extLst>
          </p:cNvPr>
          <p:cNvSpPr txBox="1"/>
          <p:nvPr/>
        </p:nvSpPr>
        <p:spPr>
          <a:xfrm>
            <a:off x="895452" y="3863271"/>
            <a:ext cx="1008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chemeClr val="bg1"/>
                </a:solidFill>
                <a:latin typeface="Montserrat Medium" pitchFamily="2" charset="77"/>
              </a:rPr>
              <a:t>DAO Crypto Trading Bots Marketplace That Offers IBO(Initial Bot Offering)</a:t>
            </a:r>
          </a:p>
        </p:txBody>
      </p:sp>
    </p:spTree>
    <p:extLst>
      <p:ext uri="{BB962C8B-B14F-4D97-AF65-F5344CB8AC3E}">
        <p14:creationId xmlns:p14="http://schemas.microsoft.com/office/powerpoint/2010/main" val="249571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65" y="483874"/>
            <a:ext cx="10017868" cy="679011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PARTICIPANT’S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F357-F591-4293-8848-F8B55886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83" y="1729863"/>
            <a:ext cx="6117796" cy="46841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b="1" dirty="0">
                <a:solidFill>
                  <a:srgbClr val="691F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End-users: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store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cryptocurrency safely. 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participate in 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IBO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hold bot shares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borrow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cryptocurrency.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 earn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passive income.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3C3C3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200" b="1" dirty="0">
                <a:solidFill>
                  <a:srgbClr val="691F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Bot Creators: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raise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fund. 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earn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profit on bots.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200" b="1" dirty="0">
                <a:solidFill>
                  <a:srgbClr val="691F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200" b="1" dirty="0" err="1">
                <a:solidFill>
                  <a:srgbClr val="691F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200" b="1" dirty="0">
                <a:solidFill>
                  <a:srgbClr val="691F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Operators: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provide 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transparent environment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ensure the 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security, privacy for the system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just">
              <a:buClr>
                <a:srgbClr val="691FE9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endParaRPr lang="en-US" sz="12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9E160-72C4-4A37-A4E8-FA0BB557D17F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31F87-BAD8-41CE-AF28-F5470DD67357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AFEB2-A573-4E3C-8858-94DBC445DFD1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6CD82B94-6798-49F0-BBB5-96C57449800A}"/>
              </a:ext>
            </a:extLst>
          </p:cNvPr>
          <p:cNvSpPr/>
          <p:nvPr/>
        </p:nvSpPr>
        <p:spPr>
          <a:xfrm rot="5400000">
            <a:off x="1596516" y="3482719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25150F-41D6-4FF7-804F-72BE960976D5}"/>
              </a:ext>
            </a:extLst>
          </p:cNvPr>
          <p:cNvSpPr txBox="1"/>
          <p:nvPr/>
        </p:nvSpPr>
        <p:spPr>
          <a:xfrm>
            <a:off x="1635467" y="3486115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82B6E581-DF9A-408E-BFD5-EE84C7BAB1A8}"/>
              </a:ext>
            </a:extLst>
          </p:cNvPr>
          <p:cNvSpPr/>
          <p:nvPr/>
        </p:nvSpPr>
        <p:spPr>
          <a:xfrm rot="5400000">
            <a:off x="1596516" y="1703629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438A31-CBB0-472F-B3D0-18DB1D0AB85B}"/>
              </a:ext>
            </a:extLst>
          </p:cNvPr>
          <p:cNvSpPr txBox="1"/>
          <p:nvPr/>
        </p:nvSpPr>
        <p:spPr>
          <a:xfrm>
            <a:off x="1635467" y="1707025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7A159FB4-0D90-4944-A543-F8F6ED1CE1E4}"/>
              </a:ext>
            </a:extLst>
          </p:cNvPr>
          <p:cNvSpPr/>
          <p:nvPr/>
        </p:nvSpPr>
        <p:spPr>
          <a:xfrm rot="5400000">
            <a:off x="1596516" y="4676145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DEE9A3-751A-4572-870E-4759D8AEA322}"/>
              </a:ext>
            </a:extLst>
          </p:cNvPr>
          <p:cNvSpPr txBox="1"/>
          <p:nvPr/>
        </p:nvSpPr>
        <p:spPr>
          <a:xfrm>
            <a:off x="1635467" y="4679541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3A7778-013C-4518-9B9C-34C3350ACC36}"/>
              </a:ext>
            </a:extLst>
          </p:cNvPr>
          <p:cNvGrpSpPr/>
          <p:nvPr/>
        </p:nvGrpSpPr>
        <p:grpSpPr>
          <a:xfrm>
            <a:off x="5868140" y="1321801"/>
            <a:ext cx="5360376" cy="4581988"/>
            <a:chOff x="2556572" y="588659"/>
            <a:chExt cx="7078855" cy="60500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28A8B9-A3E9-49F2-83B9-3DF6CF9F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6572" y="970897"/>
              <a:ext cx="7078855" cy="566776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002E70-ABCA-4B96-B4B4-404B40CD6364}"/>
                </a:ext>
              </a:extLst>
            </p:cNvPr>
            <p:cNvSpPr/>
            <p:nvPr/>
          </p:nvSpPr>
          <p:spPr>
            <a:xfrm>
              <a:off x="4373559" y="588659"/>
              <a:ext cx="1325067" cy="1325067"/>
            </a:xfrm>
            <a:prstGeom prst="ellipse">
              <a:avLst/>
            </a:prstGeom>
            <a:solidFill>
              <a:srgbClr val="515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581425D-E4A9-40F8-BFC4-F8D0482B2ED6}"/>
                </a:ext>
              </a:extLst>
            </p:cNvPr>
            <p:cNvSpPr/>
            <p:nvPr/>
          </p:nvSpPr>
          <p:spPr>
            <a:xfrm>
              <a:off x="7709653" y="788714"/>
              <a:ext cx="1325067" cy="1325067"/>
            </a:xfrm>
            <a:prstGeom prst="ellipse">
              <a:avLst/>
            </a:prstGeom>
            <a:solidFill>
              <a:srgbClr val="515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A1A60-CF6C-472A-840B-671671D53B85}"/>
                </a:ext>
              </a:extLst>
            </p:cNvPr>
            <p:cNvSpPr txBox="1"/>
            <p:nvPr/>
          </p:nvSpPr>
          <p:spPr>
            <a:xfrm>
              <a:off x="4356229" y="1097305"/>
              <a:ext cx="1359730" cy="44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 SemiBold" pitchFamily="2" charset="77"/>
                </a:rPr>
                <a:t>Traders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48B9F7-3914-4C26-B4E6-04A6396C009A}"/>
                </a:ext>
              </a:extLst>
            </p:cNvPr>
            <p:cNvSpPr/>
            <p:nvPr/>
          </p:nvSpPr>
          <p:spPr>
            <a:xfrm>
              <a:off x="2705512" y="1872680"/>
              <a:ext cx="1325067" cy="1325067"/>
            </a:xfrm>
            <a:prstGeom prst="ellipse">
              <a:avLst/>
            </a:prstGeom>
            <a:solidFill>
              <a:srgbClr val="515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D443D4-773E-4DE5-A361-938DE6B9654B}"/>
                </a:ext>
              </a:extLst>
            </p:cNvPr>
            <p:cNvSpPr txBox="1"/>
            <p:nvPr/>
          </p:nvSpPr>
          <p:spPr>
            <a:xfrm>
              <a:off x="7542022" y="1297359"/>
              <a:ext cx="1660330" cy="44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 SemiBold" pitchFamily="2" charset="77"/>
                </a:rPr>
                <a:t>Operators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60C2D2-127F-43B9-AEF0-AB02DFDD1C67}"/>
                </a:ext>
              </a:extLst>
            </p:cNvPr>
            <p:cNvSpPr/>
            <p:nvPr/>
          </p:nvSpPr>
          <p:spPr>
            <a:xfrm>
              <a:off x="8160166" y="3313173"/>
              <a:ext cx="1325067" cy="1325067"/>
            </a:xfrm>
            <a:prstGeom prst="ellipse">
              <a:avLst/>
            </a:prstGeom>
            <a:solidFill>
              <a:srgbClr val="515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6C7F44-AB96-4C46-8193-6126D0125FEA}"/>
                </a:ext>
              </a:extLst>
            </p:cNvPr>
            <p:cNvSpPr txBox="1"/>
            <p:nvPr/>
          </p:nvSpPr>
          <p:spPr>
            <a:xfrm>
              <a:off x="2776121" y="2273603"/>
              <a:ext cx="1183848" cy="718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cs typeface="Poppins SemiBold" pitchFamily="2" charset="77"/>
                </a:rPr>
                <a:t>Bots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  <a:cs typeface="Poppins SemiBold" pitchFamily="2" charset="77"/>
                </a:rPr>
                <a:t>Creators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A075D7-A1C7-4FBE-9F18-921E21EE4ABD}"/>
                </a:ext>
              </a:extLst>
            </p:cNvPr>
            <p:cNvSpPr txBox="1"/>
            <p:nvPr/>
          </p:nvSpPr>
          <p:spPr>
            <a:xfrm>
              <a:off x="8273944" y="3714097"/>
              <a:ext cx="1097506" cy="718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 SemiBold" pitchFamily="2" charset="77"/>
                </a:rPr>
                <a:t>Stake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 SemiBold" pitchFamily="2" charset="77"/>
                </a:rPr>
                <a:t>users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29779A-8845-4A7E-8FD2-F8B61D2474E3}"/>
                </a:ext>
              </a:extLst>
            </p:cNvPr>
            <p:cNvSpPr/>
            <p:nvPr/>
          </p:nvSpPr>
          <p:spPr>
            <a:xfrm>
              <a:off x="4966027" y="4035813"/>
              <a:ext cx="1325067" cy="1325067"/>
            </a:xfrm>
            <a:prstGeom prst="ellipse">
              <a:avLst/>
            </a:prstGeom>
            <a:solidFill>
              <a:srgbClr val="5154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A1C920-24FD-4B44-BBEC-A496ED1A5FE7}"/>
                </a:ext>
              </a:extLst>
            </p:cNvPr>
            <p:cNvSpPr txBox="1"/>
            <p:nvPr/>
          </p:nvSpPr>
          <p:spPr>
            <a:xfrm>
              <a:off x="4867151" y="4436737"/>
              <a:ext cx="1522818" cy="718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Governance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users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C1FF682-E577-4074-AA19-2F1C7E30DA35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614226E9-2FF4-45E0-82A9-F25EEEC9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3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65" y="510782"/>
            <a:ext cx="10017868" cy="679011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ROBOFI ECOSYSTEM?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F357-F591-4293-8848-F8B55886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581" y="1763368"/>
            <a:ext cx="4635212" cy="46841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Blockchain is changing the world and with it the old business structures.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3C3C3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b="1" i="0" dirty="0">
                <a:solidFill>
                  <a:srgbClr val="3C3C3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Fairness: </a:t>
            </a:r>
            <a:r>
              <a:rPr lang="en-US" sz="1400" b="0" i="0" dirty="0">
                <a:solidFill>
                  <a:srgbClr val="3C3C3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Community-based decision makers instead of relying on one person.</a:t>
            </a:r>
          </a:p>
          <a:p>
            <a:pPr marL="0" indent="0" algn="just">
              <a:buNone/>
            </a:pPr>
            <a:endParaRPr lang="en-US" sz="1400" b="0" i="0" dirty="0">
              <a:solidFill>
                <a:srgbClr val="3C3C3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b="1" i="0" dirty="0">
                <a:solidFill>
                  <a:srgbClr val="3C3C3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Transparency: </a:t>
            </a:r>
            <a:r>
              <a:rPr lang="en-US" sz="1400" b="0" i="0" dirty="0">
                <a:solidFill>
                  <a:srgbClr val="3C3C3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Transparent as every decision is recorded on a public ledger.</a:t>
            </a:r>
          </a:p>
          <a:p>
            <a:pPr marL="0" indent="0" algn="just">
              <a:buNone/>
            </a:pPr>
            <a:endParaRPr lang="en-US" sz="1400" b="0" i="0" dirty="0">
              <a:solidFill>
                <a:srgbClr val="3C3C3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b="1" dirty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Efficiency: </a:t>
            </a:r>
            <a:r>
              <a:rPr lang="en-US" sz="1400" b="0" i="0" dirty="0">
                <a:solidFill>
                  <a:srgbClr val="3C3C3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Once a standard set of rules are in place, most decisions can be automated.</a:t>
            </a:r>
          </a:p>
          <a:p>
            <a:pPr marL="0" indent="0" algn="just">
              <a:buNone/>
            </a:pPr>
            <a:endParaRPr lang="en-US" sz="1400" b="0" i="0" dirty="0">
              <a:solidFill>
                <a:srgbClr val="3C3C3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fontAlgn="base">
              <a:buNone/>
            </a:pPr>
            <a:r>
              <a:rPr lang="en-US" sz="1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Privacy: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DAO is autonomous. </a:t>
            </a:r>
          </a:p>
          <a:p>
            <a:pPr marL="0" indent="0" algn="just">
              <a:buNone/>
            </a:pPr>
            <a:endParaRPr lang="en-US" sz="14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9E160-72C4-4A37-A4E8-FA0BB557D17F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31F87-BAD8-41CE-AF28-F5470DD67357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AFEB2-A573-4E3C-8858-94DBC445DFD1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6CD82B94-6798-49F0-BBB5-96C57449800A}"/>
              </a:ext>
            </a:extLst>
          </p:cNvPr>
          <p:cNvSpPr/>
          <p:nvPr/>
        </p:nvSpPr>
        <p:spPr>
          <a:xfrm rot="5400000">
            <a:off x="3236567" y="3400799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25150F-41D6-4FF7-804F-72BE960976D5}"/>
              </a:ext>
            </a:extLst>
          </p:cNvPr>
          <p:cNvSpPr txBox="1"/>
          <p:nvPr/>
        </p:nvSpPr>
        <p:spPr>
          <a:xfrm>
            <a:off x="3275518" y="3404195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82B6E581-DF9A-408E-BFD5-EE84C7BAB1A8}"/>
              </a:ext>
            </a:extLst>
          </p:cNvPr>
          <p:cNvSpPr/>
          <p:nvPr/>
        </p:nvSpPr>
        <p:spPr>
          <a:xfrm rot="5400000">
            <a:off x="3225748" y="2566368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438A31-CBB0-472F-B3D0-18DB1D0AB85B}"/>
              </a:ext>
            </a:extLst>
          </p:cNvPr>
          <p:cNvSpPr txBox="1"/>
          <p:nvPr/>
        </p:nvSpPr>
        <p:spPr>
          <a:xfrm>
            <a:off x="3264699" y="2569764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7A159FB4-0D90-4944-A543-F8F6ED1CE1E4}"/>
              </a:ext>
            </a:extLst>
          </p:cNvPr>
          <p:cNvSpPr/>
          <p:nvPr/>
        </p:nvSpPr>
        <p:spPr>
          <a:xfrm rot="5400000">
            <a:off x="3227664" y="4182587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DEE9A3-751A-4572-870E-4759D8AEA322}"/>
              </a:ext>
            </a:extLst>
          </p:cNvPr>
          <p:cNvSpPr txBox="1"/>
          <p:nvPr/>
        </p:nvSpPr>
        <p:spPr>
          <a:xfrm>
            <a:off x="3266615" y="4185983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5530B7F-B832-49C7-A548-128EFB20FEFB}"/>
              </a:ext>
            </a:extLst>
          </p:cNvPr>
          <p:cNvSpPr/>
          <p:nvPr/>
        </p:nvSpPr>
        <p:spPr>
          <a:xfrm rot="5400000">
            <a:off x="3227664" y="4939933"/>
            <a:ext cx="406062" cy="423256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B69F8-6224-422F-AE76-061E248CA25E}"/>
              </a:ext>
            </a:extLst>
          </p:cNvPr>
          <p:cNvSpPr txBox="1"/>
          <p:nvPr/>
        </p:nvSpPr>
        <p:spPr>
          <a:xfrm>
            <a:off x="3266615" y="4943329"/>
            <a:ext cx="1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8ABA4A-B5D5-47F8-8216-55CAF48B20BD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F952544-8556-462B-80A5-00268501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92F21A1-38F5-444E-969B-95A0A1AF7CA2}"/>
              </a:ext>
            </a:extLst>
          </p:cNvPr>
          <p:cNvSpPr/>
          <p:nvPr/>
        </p:nvSpPr>
        <p:spPr>
          <a:xfrm rot="16200000">
            <a:off x="10562948" y="712738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C7DCEFE-0F77-45F3-BB59-D10BA24CC3EE}"/>
              </a:ext>
            </a:extLst>
          </p:cNvPr>
          <p:cNvSpPr/>
          <p:nvPr/>
        </p:nvSpPr>
        <p:spPr>
          <a:xfrm rot="2541958">
            <a:off x="11344183" y="1586547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7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8CB68-8E1E-8D43-BC24-12B5D51F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A9B72-C92C-43A9-B5CA-B5554B697AE5}"/>
              </a:ext>
            </a:extLst>
          </p:cNvPr>
          <p:cNvSpPr txBox="1"/>
          <p:nvPr/>
        </p:nvSpPr>
        <p:spPr>
          <a:xfrm>
            <a:off x="1384852" y="3152001"/>
            <a:ext cx="94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 ExtraBold" pitchFamily="2" charset="77"/>
              </a:rPr>
              <a:t>TOKEN DETAILS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F3E7B-539D-4C58-833C-6BE0DF7E4652}"/>
              </a:ext>
            </a:extLst>
          </p:cNvPr>
          <p:cNvSpPr/>
          <p:nvPr/>
        </p:nvSpPr>
        <p:spPr>
          <a:xfrm>
            <a:off x="4310609" y="3076822"/>
            <a:ext cx="3393595" cy="52718"/>
          </a:xfrm>
          <a:prstGeom prst="rect">
            <a:avLst/>
          </a:prstGeom>
          <a:solidFill>
            <a:srgbClr val="5C21D2"/>
          </a:solidFill>
          <a:ln>
            <a:solidFill>
              <a:srgbClr val="5C2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2E2F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F9E1D-B808-4DA6-B218-9DA0D11A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7" y="6393309"/>
            <a:ext cx="936106" cy="2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4168"/>
            <a:ext cx="10515600" cy="889168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TOKEN TYPES AND USAGES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E4C01-77A8-4B74-9FDA-7E61B1DA9418}"/>
              </a:ext>
            </a:extLst>
          </p:cNvPr>
          <p:cNvSpPr txBox="1"/>
          <p:nvPr/>
        </p:nvSpPr>
        <p:spPr>
          <a:xfrm>
            <a:off x="2992794" y="2091658"/>
            <a:ext cx="318431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Staking: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Users can stake in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earn and earn the passive income.</a:t>
            </a: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Payment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: Buying the trading signals  and other bots on the marketplace.</a:t>
            </a: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IBO Participation: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Each bots will go through IBO and users can be the part of IBO. </a:t>
            </a:r>
          </a:p>
          <a:p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Governance Shares Purchase: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Those who failed to be in IBO but would like to be the governance of the bots, still can purchase governance share in internal exchanges using VICS.</a:t>
            </a:r>
          </a:p>
          <a:p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Much More: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In the future, many services will be available with VICS. </a:t>
            </a: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E55F5-69A2-42BE-AD44-FC6EC59431F4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B9F6F-2274-42C9-8D9F-1B836D24C2DA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173D4-54C1-452A-9847-2155F01A1D5B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6178E56-7CDB-48A5-927F-9D0CDF741D55}"/>
              </a:ext>
            </a:extLst>
          </p:cNvPr>
          <p:cNvSpPr/>
          <p:nvPr/>
        </p:nvSpPr>
        <p:spPr>
          <a:xfrm rot="5400000">
            <a:off x="-492711" y="2600619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76D00245-14BC-4FC1-8790-F0FE38968E2A}"/>
              </a:ext>
            </a:extLst>
          </p:cNvPr>
          <p:cNvSpPr/>
          <p:nvPr/>
        </p:nvSpPr>
        <p:spPr>
          <a:xfrm rot="2541958">
            <a:off x="288525" y="3503611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DCA438A1-F7E1-4C4F-BF9B-AFAB071B877C}"/>
              </a:ext>
            </a:extLst>
          </p:cNvPr>
          <p:cNvSpPr/>
          <p:nvPr/>
        </p:nvSpPr>
        <p:spPr>
          <a:xfrm rot="5400000">
            <a:off x="2405261" y="2790225"/>
            <a:ext cx="406062" cy="393579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001B3-6249-4F16-88CD-3B2A61F33591}"/>
              </a:ext>
            </a:extLst>
          </p:cNvPr>
          <p:cNvSpPr txBox="1"/>
          <p:nvPr/>
        </p:nvSpPr>
        <p:spPr>
          <a:xfrm>
            <a:off x="2459050" y="2778783"/>
            <a:ext cx="1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21DDA25-D2DD-4918-9CB7-AD47356F92EF}"/>
              </a:ext>
            </a:extLst>
          </p:cNvPr>
          <p:cNvSpPr/>
          <p:nvPr/>
        </p:nvSpPr>
        <p:spPr>
          <a:xfrm rot="5400000">
            <a:off x="2405261" y="2042619"/>
            <a:ext cx="406062" cy="393579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0C9E65-6BE2-4506-AC10-C4BD2556A896}"/>
              </a:ext>
            </a:extLst>
          </p:cNvPr>
          <p:cNvSpPr txBox="1"/>
          <p:nvPr/>
        </p:nvSpPr>
        <p:spPr>
          <a:xfrm>
            <a:off x="2459050" y="2031177"/>
            <a:ext cx="1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9100664C-DDC4-495E-AC03-F7DB82FE41CD}"/>
              </a:ext>
            </a:extLst>
          </p:cNvPr>
          <p:cNvSpPr/>
          <p:nvPr/>
        </p:nvSpPr>
        <p:spPr>
          <a:xfrm rot="5400000">
            <a:off x="2405260" y="3543226"/>
            <a:ext cx="406062" cy="393579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0BC02-4F97-44B4-93BA-ED134F3D20FE}"/>
              </a:ext>
            </a:extLst>
          </p:cNvPr>
          <p:cNvSpPr txBox="1"/>
          <p:nvPr/>
        </p:nvSpPr>
        <p:spPr>
          <a:xfrm>
            <a:off x="2459049" y="3531784"/>
            <a:ext cx="1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0185ABEF-F6BC-4AC3-A7CA-EE5E927556EE}"/>
              </a:ext>
            </a:extLst>
          </p:cNvPr>
          <p:cNvSpPr/>
          <p:nvPr/>
        </p:nvSpPr>
        <p:spPr>
          <a:xfrm rot="5400000">
            <a:off x="2405260" y="4331933"/>
            <a:ext cx="406062" cy="393579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F38579-EA81-4A26-B713-D2FC84B3D887}"/>
              </a:ext>
            </a:extLst>
          </p:cNvPr>
          <p:cNvSpPr txBox="1"/>
          <p:nvPr/>
        </p:nvSpPr>
        <p:spPr>
          <a:xfrm>
            <a:off x="2459049" y="4320491"/>
            <a:ext cx="1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AED38FA0-F80B-4481-96D8-A68024D982B8}"/>
              </a:ext>
            </a:extLst>
          </p:cNvPr>
          <p:cNvSpPr/>
          <p:nvPr/>
        </p:nvSpPr>
        <p:spPr>
          <a:xfrm rot="5400000">
            <a:off x="2405259" y="5465773"/>
            <a:ext cx="406062" cy="393579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128B4-72F0-457F-AA34-961E389DB7C1}"/>
              </a:ext>
            </a:extLst>
          </p:cNvPr>
          <p:cNvSpPr txBox="1"/>
          <p:nvPr/>
        </p:nvSpPr>
        <p:spPr>
          <a:xfrm>
            <a:off x="2412676" y="1351615"/>
            <a:ext cx="8010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VICS Token: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To buy governance shares of bots. Default token for all bots to accept.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D57975-5E68-4E5A-9CFA-9F03B63348D1}"/>
              </a:ext>
            </a:extLst>
          </p:cNvPr>
          <p:cNvSpPr txBox="1"/>
          <p:nvPr/>
        </p:nvSpPr>
        <p:spPr>
          <a:xfrm>
            <a:off x="2450645" y="5477809"/>
            <a:ext cx="354435" cy="37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C1FE8D7-C498-4B7E-A2E5-E69EDCE9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61" y="1276890"/>
            <a:ext cx="385986" cy="3859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E761DF-C432-4AE0-AF78-2A8BD09B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26" y="1869614"/>
            <a:ext cx="2267858" cy="23831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9EE2B1-5123-4C84-9B68-C29B7610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07" y="2149628"/>
            <a:ext cx="2267858" cy="23831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06DBD0-BD02-4CC8-99CB-F37FA79A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946" y="3020389"/>
            <a:ext cx="3018519" cy="31720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310D07F-2A7C-4C25-9889-95A5AECCCFFB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BB385459-FF91-4E8E-BD92-331FE779C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002B-6C5A-4FFC-978F-575420F3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08" y="410527"/>
            <a:ext cx="2590981" cy="471350"/>
          </a:xfrm>
        </p:spPr>
        <p:txBody>
          <a:bodyPr anchor="b">
            <a:normAutofit/>
          </a:bodyPr>
          <a:lstStyle/>
          <a:p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TOKEN DETAILS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F47B-35E2-45DD-BE07-52ECD956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462124"/>
            <a:ext cx="7128997" cy="378541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7150" marR="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Token Name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: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RoboFi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 Token</a:t>
            </a:r>
          </a:p>
          <a:p>
            <a:pPr marL="5715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Ticker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: VICS</a:t>
            </a:r>
          </a:p>
          <a:p>
            <a:pPr marL="57150" marR="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Token Type :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BEP20</a:t>
            </a:r>
          </a:p>
          <a:p>
            <a:pPr marL="5715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1</a:t>
            </a:r>
            <a:r>
              <a:rPr lang="en-US" sz="1400" b="1" baseline="300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st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/2</a:t>
            </a:r>
            <a:r>
              <a:rPr lang="en-US" sz="1400" b="1" baseline="300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nd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 Round Private Sales: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11.9 Million USD raised. </a:t>
            </a:r>
          </a:p>
          <a:p>
            <a:pPr marL="57150" marR="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Total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Supply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ordia New" panose="020B0304020202020204" pitchFamily="34" charset="-34"/>
              </a:rPr>
              <a:t>: 600 Million VICS</a:t>
            </a:r>
          </a:p>
          <a:p>
            <a:pPr marL="57150" marR="0" indent="-285750">
              <a:spcBef>
                <a:spcPts val="0"/>
              </a:spcBef>
              <a:spcAft>
                <a:spcPts val="800"/>
              </a:spcAft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Cordia New" panose="020B0304020202020204" pitchFamily="34" charset="-34"/>
            </a:endParaRPr>
          </a:p>
          <a:p>
            <a:pPr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84C43-AC63-475B-B3F9-1858EE25CB97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A487C-8849-46E0-908F-62F593934F4C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1CB4A0-D45F-4EE6-9D1E-CE731585048C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68A87-B11E-48AF-87C2-99AEECE1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4609" y="815606"/>
            <a:ext cx="2937302" cy="53322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BFF39B-3070-4F61-ACC8-59BB98098506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6F7105DD-6707-4CB4-A10A-FB5884B2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002B-6C5A-4FFC-978F-575420F3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601" y="410528"/>
            <a:ext cx="3014798" cy="471350"/>
          </a:xfrm>
        </p:spPr>
        <p:txBody>
          <a:bodyPr anchor="b">
            <a:normAutofit fontScale="90000"/>
          </a:bodyPr>
          <a:lstStyle/>
          <a:p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TOKEN ALLOCATION</a:t>
            </a:r>
            <a:endParaRPr lang="en-US" sz="1600" spc="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84C43-AC63-475B-B3F9-1858EE25CB97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A487C-8849-46E0-908F-62F593934F4C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1CB4A0-D45F-4EE6-9D1E-CE731585048C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5852883F-F3E3-43CA-8C3D-013336E8244D}"/>
              </a:ext>
            </a:extLst>
          </p:cNvPr>
          <p:cNvSpPr/>
          <p:nvPr/>
        </p:nvSpPr>
        <p:spPr>
          <a:xfrm>
            <a:off x="252172" y="1400375"/>
            <a:ext cx="11687656" cy="4838700"/>
          </a:xfrm>
          <a:prstGeom prst="roundRect">
            <a:avLst>
              <a:gd name="adj" fmla="val 3543"/>
            </a:avLst>
          </a:prstGeom>
          <a:solidFill>
            <a:srgbClr val="1403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B9F87A-6923-4591-B3B4-284E0E031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41" y="2118030"/>
            <a:ext cx="4704057" cy="3339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DD17F-04CD-46A8-A7D0-9A060363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770" y="2352630"/>
            <a:ext cx="6347989" cy="28703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5BA3B70-ADF3-4A3F-8AF4-0DB35566D23A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E8B4FE6A-C704-4ECB-B8A9-539F3A9C4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8CB68-8E1E-8D43-BC24-12B5D51F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A9B72-C92C-43A9-B5CA-B5554B697AE5}"/>
              </a:ext>
            </a:extLst>
          </p:cNvPr>
          <p:cNvSpPr txBox="1"/>
          <p:nvPr/>
        </p:nvSpPr>
        <p:spPr>
          <a:xfrm>
            <a:off x="1384852" y="3152001"/>
            <a:ext cx="94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 ExtraBold" pitchFamily="2" charset="77"/>
              </a:rPr>
              <a:t>PUBLICATION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F3E7B-539D-4C58-833C-6BE0DF7E4652}"/>
              </a:ext>
            </a:extLst>
          </p:cNvPr>
          <p:cNvSpPr/>
          <p:nvPr/>
        </p:nvSpPr>
        <p:spPr>
          <a:xfrm>
            <a:off x="4310609" y="3076822"/>
            <a:ext cx="3393595" cy="52718"/>
          </a:xfrm>
          <a:prstGeom prst="rect">
            <a:avLst/>
          </a:prstGeom>
          <a:solidFill>
            <a:srgbClr val="5C21D2"/>
          </a:solidFill>
          <a:ln>
            <a:solidFill>
              <a:srgbClr val="5C2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2E2F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F9E1D-B808-4DA6-B218-9DA0D11A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7" y="6393309"/>
            <a:ext cx="936106" cy="2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65" y="510782"/>
            <a:ext cx="10017868" cy="679011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9E160-72C4-4A37-A4E8-FA0BB557D17F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31F87-BAD8-41CE-AF28-F5470DD67357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AFEB2-A573-4E3C-8858-94DBC445DFD1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8ABA4A-B5D5-47F8-8216-55CAF48B20BD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F952544-8556-462B-80A5-00268501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92F21A1-38F5-444E-969B-95A0A1AF7CA2}"/>
              </a:ext>
            </a:extLst>
          </p:cNvPr>
          <p:cNvSpPr/>
          <p:nvPr/>
        </p:nvSpPr>
        <p:spPr>
          <a:xfrm rot="16200000">
            <a:off x="10562948" y="712738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C7DCEFE-0F77-45F3-BB59-D10BA24CC3EE}"/>
              </a:ext>
            </a:extLst>
          </p:cNvPr>
          <p:cNvSpPr/>
          <p:nvPr/>
        </p:nvSpPr>
        <p:spPr>
          <a:xfrm rot="2541958">
            <a:off x="11344183" y="1586547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24BB04-9A6A-4D56-894D-266A91EB7BBD}"/>
              </a:ext>
            </a:extLst>
          </p:cNvPr>
          <p:cNvSpPr txBox="1"/>
          <p:nvPr/>
        </p:nvSpPr>
        <p:spPr>
          <a:xfrm>
            <a:off x="587624" y="1633672"/>
            <a:ext cx="11841111" cy="429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BLOOMBERG</a:t>
            </a:r>
            <a:r>
              <a:rPr lang="sv-S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https://www.bloomberg.com/press-releases/2021-06-14/robofi-launches-its-power-ecosystem-fueled-by-vics-token</a:t>
            </a:r>
            <a:endParaRPr lang="sv-SE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ASAHI</a:t>
            </a:r>
            <a: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https://www.asahi.com/and/pressrelease/405637436/</a:t>
            </a:r>
            <a:r>
              <a:rPr lang="fi-FI" sz="14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endParaRPr lang="fi-FI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YAHOO Finance Global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https://finance.yahoo.com/news/robofi-launches-power-ecosystem-fueled-135100527.html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BUSINESSINSIDER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https://markets.businessinsider.com/news/stocks/robofi-launches-its-power-ecosystem-fueled-by-vics-token-1030520099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BENZINGA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https://www.benzinga.com/pressreleases/21/06/g21549591/robofi-launches-its-power-ecosystem-fueled-by-vics-token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MARKETWATCH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https://www.marketwatch.com/press-release/robofi-launches-its-power-ecosystem-fueled-by-vics-token-2021-06-14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 </a:t>
            </a:r>
            <a:endParaRPr lang="sv-SE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91BD90-31A9-4930-AE0F-05D56C6247E3}"/>
              </a:ext>
            </a:extLst>
          </p:cNvPr>
          <p:cNvCxnSpPr>
            <a:cxnSpLocks/>
          </p:cNvCxnSpPr>
          <p:nvPr/>
        </p:nvCxnSpPr>
        <p:spPr>
          <a:xfrm>
            <a:off x="537382" y="1651563"/>
            <a:ext cx="0" cy="3968002"/>
          </a:xfrm>
          <a:prstGeom prst="line">
            <a:avLst/>
          </a:prstGeom>
          <a:ln w="22225" cap="flat" cmpd="sng" algn="ctr">
            <a:solidFill>
              <a:srgbClr val="691FE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623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65" y="510782"/>
            <a:ext cx="10017868" cy="679011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BUY ON PANCAKESWAP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9E160-72C4-4A37-A4E8-FA0BB557D17F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31F87-BAD8-41CE-AF28-F5470DD67357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AFEB2-A573-4E3C-8858-94DBC445DFD1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8ABA4A-B5D5-47F8-8216-55CAF48B20BD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F952544-8556-462B-80A5-00268501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92F21A1-38F5-444E-969B-95A0A1AF7CA2}"/>
              </a:ext>
            </a:extLst>
          </p:cNvPr>
          <p:cNvSpPr/>
          <p:nvPr/>
        </p:nvSpPr>
        <p:spPr>
          <a:xfrm rot="16200000">
            <a:off x="10562948" y="712738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C7DCEFE-0F77-45F3-BB59-D10BA24CC3EE}"/>
              </a:ext>
            </a:extLst>
          </p:cNvPr>
          <p:cNvSpPr/>
          <p:nvPr/>
        </p:nvSpPr>
        <p:spPr>
          <a:xfrm rot="2541958">
            <a:off x="11344183" y="1586547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3F766-2DC7-4E22-95F6-C34E0C88974B}"/>
              </a:ext>
            </a:extLst>
          </p:cNvPr>
          <p:cNvSpPr txBox="1"/>
          <p:nvPr/>
        </p:nvSpPr>
        <p:spPr>
          <a:xfrm>
            <a:off x="1002145" y="4794196"/>
            <a:ext cx="10102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Verdana" panose="020B0604030504040204" pitchFamily="34" charset="0"/>
                <a:ea typeface="Verdana" panose="020B0604030504040204" pitchFamily="34" charset="0"/>
              </a:rPr>
              <a:t>GET  IT TODAY!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3DB55BC-D024-4777-81BA-0A2AAE0D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40" y="1447447"/>
            <a:ext cx="5668729" cy="31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60C03-E1DE-154E-B6D0-473A95F5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47344-37F1-3E4F-BC24-ACDCF7AF94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4754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690799-A521-2F48-99B0-5EACB1F9A3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706582" y="1794890"/>
            <a:ext cx="11083636" cy="2620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8E492-A245-7B43-8FF8-CC8E5A88621A}"/>
              </a:ext>
            </a:extLst>
          </p:cNvPr>
          <p:cNvSpPr txBox="1"/>
          <p:nvPr/>
        </p:nvSpPr>
        <p:spPr>
          <a:xfrm>
            <a:off x="4802820" y="2065112"/>
            <a:ext cx="2533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pc="300" dirty="0">
                <a:solidFill>
                  <a:schemeClr val="bg1"/>
                </a:solidFill>
                <a:latin typeface="Montserrat ExtraBold" pitchFamily="2" charset="77"/>
              </a:rPr>
              <a:t>CONTACT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DBB558-4A71-A140-8AAF-718D44CC9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071" y="-268950"/>
            <a:ext cx="3096500" cy="1755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088BB-220B-3649-9206-B9968ADE31B7}"/>
              </a:ext>
            </a:extLst>
          </p:cNvPr>
          <p:cNvSpPr txBox="1"/>
          <p:nvPr/>
        </p:nvSpPr>
        <p:spPr>
          <a:xfrm>
            <a:off x="2750812" y="2951130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More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12E1A-BD3D-2544-B58A-B0D4EE5372BC}"/>
              </a:ext>
            </a:extLst>
          </p:cNvPr>
          <p:cNvSpPr txBox="1"/>
          <p:nvPr/>
        </p:nvSpPr>
        <p:spPr>
          <a:xfrm>
            <a:off x="8176063" y="2951131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Official Community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09F95-7F82-EB46-BCC7-3BC6BB461124}"/>
              </a:ext>
            </a:extLst>
          </p:cNvPr>
          <p:cNvSpPr txBox="1"/>
          <p:nvPr/>
        </p:nvSpPr>
        <p:spPr>
          <a:xfrm>
            <a:off x="2447981" y="3421031"/>
            <a:ext cx="2012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info@robofi.io</a:t>
            </a:r>
            <a:endParaRPr lang="en-US" sz="20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32854-7CC1-9B46-9272-A03F371FDB7F}"/>
              </a:ext>
            </a:extLst>
          </p:cNvPr>
          <p:cNvSpPr txBox="1"/>
          <p:nvPr/>
        </p:nvSpPr>
        <p:spPr>
          <a:xfrm>
            <a:off x="7779946" y="3421031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t.me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RoboFi_VICS</a:t>
            </a:r>
            <a:endParaRPr lang="en-US" sz="20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2926A-95B7-194A-8E61-CAEAA1D96B09}"/>
              </a:ext>
            </a:extLst>
          </p:cNvPr>
          <p:cNvSpPr txBox="1"/>
          <p:nvPr/>
        </p:nvSpPr>
        <p:spPr>
          <a:xfrm>
            <a:off x="5360175" y="5512226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Visit Our Website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A5B87E-EFE7-024F-B310-40743D8CC201}"/>
              </a:ext>
            </a:extLst>
          </p:cNvPr>
          <p:cNvSpPr txBox="1"/>
          <p:nvPr/>
        </p:nvSpPr>
        <p:spPr>
          <a:xfrm>
            <a:off x="4914426" y="5996957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Montserrat Medium" pitchFamily="2" charset="77"/>
              </a:rPr>
              <a:t>www.robofi.io</a:t>
            </a:r>
            <a:endParaRPr lang="en-US" sz="2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896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81EAC-FD31-2E49-8FC1-F02FB0DB0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C9BB6-202D-F047-9CA5-542469A6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7" y="6393309"/>
            <a:ext cx="936106" cy="296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FDC0D-8D84-8C45-8837-A92030CCF454}"/>
              </a:ext>
            </a:extLst>
          </p:cNvPr>
          <p:cNvSpPr txBox="1"/>
          <p:nvPr/>
        </p:nvSpPr>
        <p:spPr>
          <a:xfrm>
            <a:off x="1389793" y="3228945"/>
            <a:ext cx="94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 ExtraBold" pitchFamily="2" charset="77"/>
              </a:rPr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3C1B7-00FB-4B6B-A5C4-DA5EE335DD36}"/>
              </a:ext>
            </a:extLst>
          </p:cNvPr>
          <p:cNvSpPr/>
          <p:nvPr/>
        </p:nvSpPr>
        <p:spPr>
          <a:xfrm>
            <a:off x="4399202" y="3076822"/>
            <a:ext cx="3393595" cy="52718"/>
          </a:xfrm>
          <a:prstGeom prst="rect">
            <a:avLst/>
          </a:prstGeom>
          <a:solidFill>
            <a:srgbClr val="5C21D2"/>
          </a:solidFill>
          <a:ln>
            <a:solidFill>
              <a:srgbClr val="5C2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2E2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E01C8-3E2F-47D8-A254-14122CDB5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72" y="410527"/>
            <a:ext cx="10913616" cy="564394"/>
          </a:xfrm>
        </p:spPr>
        <p:txBody>
          <a:bodyPr>
            <a:noAutofit/>
          </a:bodyPr>
          <a:lstStyle/>
          <a:p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ROBOFI AND VICS TOKEN?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6D005-BF0F-481F-B029-A9259A951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883" y="2213402"/>
            <a:ext cx="9551123" cy="4847207"/>
          </a:xfrm>
        </p:spPr>
        <p:txBody>
          <a:bodyPr>
            <a:normAutofit/>
          </a:bodyPr>
          <a:lstStyle/>
          <a:p>
            <a:pPr algn="just"/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the world 1</a:t>
            </a:r>
            <a:r>
              <a:rPr lang="en-US" sz="14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st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Defi platform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that offers IBO(Initial Bot Offering) on DAO(Decentralized Autonomous Organization) concept bots. All transactions in the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is recorded thru smart contracts and is fueled by VICS Tokens (BEP20).</a:t>
            </a:r>
          </a:p>
          <a:p>
            <a:pPr algn="just"/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aims to fill those gaps and serve as a platform for bot creators to connect with the community through IBO(Initial Bot Offering).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want to bring consensus between bot creators and users in an ecosystem that encourages mutual financial growth and innovation.</a:t>
            </a:r>
          </a:p>
          <a:p>
            <a:pPr algn="just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Our Goal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is to bringing DAO Trading Bots to Everyone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just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456FA2F-34D6-4F7B-AA52-AA5E498F8D0E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ABB890B-2B26-484D-9E6A-C0AA74684DA6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1BEA37F-A5D9-4913-AA25-DB60C1AFFD69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C898A71-D030-4FB9-9949-AA9C7CED8CA4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54C9F041-9283-42BF-9740-DE61A2FC8F8C}"/>
              </a:ext>
            </a:extLst>
          </p:cNvPr>
          <p:cNvSpPr/>
          <p:nvPr/>
        </p:nvSpPr>
        <p:spPr>
          <a:xfrm rot="16200000">
            <a:off x="10562948" y="712738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Process 77">
            <a:extLst>
              <a:ext uri="{FF2B5EF4-FFF2-40B4-BE49-F238E27FC236}">
                <a16:creationId xmlns:a16="http://schemas.microsoft.com/office/drawing/2014/main" id="{A68C30F9-26D4-4E9B-8817-A55F391AE98B}"/>
              </a:ext>
            </a:extLst>
          </p:cNvPr>
          <p:cNvSpPr/>
          <p:nvPr/>
        </p:nvSpPr>
        <p:spPr>
          <a:xfrm rot="2541958">
            <a:off x="11344183" y="1586547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3E90117-D640-4196-883A-DDF613AE1C48}"/>
              </a:ext>
            </a:extLst>
          </p:cNvPr>
          <p:cNvCxnSpPr>
            <a:cxnSpLocks/>
          </p:cNvCxnSpPr>
          <p:nvPr/>
        </p:nvCxnSpPr>
        <p:spPr>
          <a:xfrm>
            <a:off x="1161618" y="3231471"/>
            <a:ext cx="0" cy="710214"/>
          </a:xfrm>
          <a:prstGeom prst="line">
            <a:avLst/>
          </a:prstGeom>
          <a:ln w="15875" cap="flat" cmpd="sng" algn="ctr">
            <a:solidFill>
              <a:srgbClr val="4D12A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A329DDF-0C46-4A9D-A6E3-6441E1E7247E}"/>
              </a:ext>
            </a:extLst>
          </p:cNvPr>
          <p:cNvCxnSpPr>
            <a:cxnSpLocks/>
          </p:cNvCxnSpPr>
          <p:nvPr/>
        </p:nvCxnSpPr>
        <p:spPr>
          <a:xfrm>
            <a:off x="1161618" y="4148091"/>
            <a:ext cx="0" cy="503808"/>
          </a:xfrm>
          <a:prstGeom prst="line">
            <a:avLst/>
          </a:prstGeom>
          <a:ln w="15875" cap="flat" cmpd="sng" algn="ctr">
            <a:solidFill>
              <a:srgbClr val="4D12A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793581-2977-4F42-A355-778EFC331808}"/>
              </a:ext>
            </a:extLst>
          </p:cNvPr>
          <p:cNvCxnSpPr/>
          <p:nvPr/>
        </p:nvCxnSpPr>
        <p:spPr>
          <a:xfrm>
            <a:off x="1161618" y="2213402"/>
            <a:ext cx="0" cy="695325"/>
          </a:xfrm>
          <a:prstGeom prst="line">
            <a:avLst/>
          </a:prstGeom>
          <a:ln w="15875" cap="flat" cmpd="sng" algn="ctr">
            <a:solidFill>
              <a:srgbClr val="4D12A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CAADAC0-B54A-46B7-8318-09340468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FC7F6C-6295-A844-93EB-52A1AEDB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238F42-87A0-B549-AFC0-A12FFA234398}"/>
              </a:ext>
            </a:extLst>
          </p:cNvPr>
          <p:cNvSpPr txBox="1"/>
          <p:nvPr/>
        </p:nvSpPr>
        <p:spPr>
          <a:xfrm>
            <a:off x="1384852" y="3228945"/>
            <a:ext cx="94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 ExtraBold" pitchFamily="2" charset="77"/>
              </a:rPr>
              <a:t>PROBLEMS &amp;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90690-1A58-4227-AC99-A8874C734FBF}"/>
              </a:ext>
            </a:extLst>
          </p:cNvPr>
          <p:cNvSpPr/>
          <p:nvPr/>
        </p:nvSpPr>
        <p:spPr>
          <a:xfrm>
            <a:off x="4328179" y="3060287"/>
            <a:ext cx="3393595" cy="52718"/>
          </a:xfrm>
          <a:prstGeom prst="rect">
            <a:avLst/>
          </a:prstGeom>
          <a:solidFill>
            <a:srgbClr val="5C21D2"/>
          </a:solidFill>
          <a:ln>
            <a:solidFill>
              <a:srgbClr val="5C2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2E2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9E258-E3B8-4EBC-8C2B-D6754D50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7" y="6393309"/>
            <a:ext cx="936106" cy="2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456FA2F-34D6-4F7B-AA52-AA5E498F8D0E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ABB890B-2B26-484D-9E6A-C0AA74684DA6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1BEA37F-A5D9-4913-AA25-DB60C1AFFD69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C898A71-D030-4FB9-9949-AA9C7CED8CA4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CAADAC0-B54A-46B7-8318-09340468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20BDB0B-6241-4158-B07C-533593BCB478}"/>
              </a:ext>
            </a:extLst>
          </p:cNvPr>
          <p:cNvSpPr txBox="1">
            <a:spLocks/>
          </p:cNvSpPr>
          <p:nvPr/>
        </p:nvSpPr>
        <p:spPr>
          <a:xfrm>
            <a:off x="838199" y="455551"/>
            <a:ext cx="10515600" cy="688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83FB43-65BD-4D37-8045-EC7389E6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85" y="1778966"/>
            <a:ext cx="5384499" cy="43732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71E18-6BB8-4744-87F5-55DCBC46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97" y="1729133"/>
            <a:ext cx="5384498" cy="43732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6929E6-9DED-4D22-8C07-656C156041D6}"/>
              </a:ext>
            </a:extLst>
          </p:cNvPr>
          <p:cNvSpPr txBox="1"/>
          <p:nvPr/>
        </p:nvSpPr>
        <p:spPr>
          <a:xfrm>
            <a:off x="496954" y="2411323"/>
            <a:ext cx="51625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“The market is extremely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volatile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. It’s hard to deal without proper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knowledge and trading skills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“Market opens for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24/7/365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. I don’t have the time to trade but would like a passive income source.”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“Many trading bots are available but are either hard to use or are not profitable. “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“I found a bot creator who claims that his bot is profitable. But it's hard to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trust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. “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“There are too many scams. I don't feel secure in entrusting my funds.”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4C7961-427E-4736-8F57-0AF18D3427B8}"/>
              </a:ext>
            </a:extLst>
          </p:cNvPr>
          <p:cNvSpPr txBox="1"/>
          <p:nvPr/>
        </p:nvSpPr>
        <p:spPr>
          <a:xfrm>
            <a:off x="2287707" y="1962186"/>
            <a:ext cx="1267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Montserrat" pitchFamily="2" charset="77"/>
              </a:rPr>
              <a:t>USERS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07926C-FDEA-454D-AF07-19DBDBE92C5F}"/>
              </a:ext>
            </a:extLst>
          </p:cNvPr>
          <p:cNvSpPr txBox="1"/>
          <p:nvPr/>
        </p:nvSpPr>
        <p:spPr>
          <a:xfrm>
            <a:off x="6411897" y="2404630"/>
            <a:ext cx="52716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“I develop profitable trading bots. However, it is not easy to share with others due to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privacy and disproportionate payouts.”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“My trading bots are great, but I don’t know where I can get the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funds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to trade.”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“A group of individuals are interested in using my bots, but arranging the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payout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is a big headache.”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“I guarantee that my trading bots can make profit, but users do not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trust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me.”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DDE156-7D94-4A30-822D-B5931BB67CB3}"/>
              </a:ext>
            </a:extLst>
          </p:cNvPr>
          <p:cNvSpPr txBox="1"/>
          <p:nvPr/>
        </p:nvSpPr>
        <p:spPr>
          <a:xfrm>
            <a:off x="8146197" y="1962186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BOT CREATORS</a:t>
            </a:r>
          </a:p>
        </p:txBody>
      </p:sp>
    </p:spTree>
    <p:extLst>
      <p:ext uri="{BB962C8B-B14F-4D97-AF65-F5344CB8AC3E}">
        <p14:creationId xmlns:p14="http://schemas.microsoft.com/office/powerpoint/2010/main" val="420297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456FA2F-34D6-4F7B-AA52-AA5E498F8D0E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ABB890B-2B26-484D-9E6A-C0AA74684DA6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1BEA37F-A5D9-4913-AA25-DB60C1AFFD69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C898A71-D030-4FB9-9949-AA9C7CED8CA4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CAADAC0-B54A-46B7-8318-09340468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20BDB0B-6241-4158-B07C-533593BCB478}"/>
              </a:ext>
            </a:extLst>
          </p:cNvPr>
          <p:cNvSpPr txBox="1">
            <a:spLocks/>
          </p:cNvSpPr>
          <p:nvPr/>
        </p:nvSpPr>
        <p:spPr>
          <a:xfrm>
            <a:off x="838199" y="455551"/>
            <a:ext cx="10515600" cy="688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SOLUTION: ROBOFI PLATFORM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07926C-FDEA-454D-AF07-19DBDBE92C5F}"/>
              </a:ext>
            </a:extLst>
          </p:cNvPr>
          <p:cNvSpPr txBox="1"/>
          <p:nvPr/>
        </p:nvSpPr>
        <p:spPr>
          <a:xfrm>
            <a:off x="3248552" y="1789610"/>
            <a:ext cx="6720396" cy="392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Defi platform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to offer earning opportunities to users by accessing various DAO crypto trading bot's marketplace.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Offering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IBO (Initial Bot Offering)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to bot creators who want to raise capital and to users who want to be a bot governance shareholder.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Accessible and transparent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platform that connects bot creators and individuals.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Institution-grade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crypto trading bots.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Leverage blockchain technology to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audit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all transactions through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smart contract.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Exchange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verified P&amp;L.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Zero knowledge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is need to use the platform.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User-friendly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interface.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B65401-9052-4B61-A16B-232E6D1E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3" y="3894324"/>
            <a:ext cx="2774548" cy="2087988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D3689D2-3E05-458F-9071-6BB44534B1B7}"/>
              </a:ext>
            </a:extLst>
          </p:cNvPr>
          <p:cNvSpPr/>
          <p:nvPr/>
        </p:nvSpPr>
        <p:spPr>
          <a:xfrm rot="16200000">
            <a:off x="10562948" y="712738"/>
            <a:ext cx="2121763" cy="1136341"/>
          </a:xfrm>
          <a:prstGeom prst="triangle">
            <a:avLst/>
          </a:prstGeom>
          <a:gradFill flip="none" rotWithShape="1">
            <a:gsLst>
              <a:gs pos="29000">
                <a:srgbClr val="4D12A8"/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C5C950C7-AF9A-4D0F-81E1-47BE8F5F3E6E}"/>
              </a:ext>
            </a:extLst>
          </p:cNvPr>
          <p:cNvSpPr/>
          <p:nvPr/>
        </p:nvSpPr>
        <p:spPr>
          <a:xfrm rot="2541958">
            <a:off x="11344183" y="1586547"/>
            <a:ext cx="559293" cy="504252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C61AE-9E4E-4CE7-8DC3-F136CFEF0B3B}"/>
              </a:ext>
            </a:extLst>
          </p:cNvPr>
          <p:cNvSpPr txBox="1"/>
          <p:nvPr/>
        </p:nvSpPr>
        <p:spPr>
          <a:xfrm>
            <a:off x="589624" y="6125450"/>
            <a:ext cx="11725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RoboFi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ecosystem brings the value of professional portfolio management to everyone in an automated, transparent, and verifiable way.</a:t>
            </a:r>
          </a:p>
        </p:txBody>
      </p:sp>
    </p:spTree>
    <p:extLst>
      <p:ext uri="{BB962C8B-B14F-4D97-AF65-F5344CB8AC3E}">
        <p14:creationId xmlns:p14="http://schemas.microsoft.com/office/powerpoint/2010/main" val="347288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B848D-73AA-5542-A22D-BCDB88AE0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79DE88-DA45-8141-99C5-0A4215319B24}"/>
              </a:ext>
            </a:extLst>
          </p:cNvPr>
          <p:cNvSpPr txBox="1"/>
          <p:nvPr/>
        </p:nvSpPr>
        <p:spPr>
          <a:xfrm>
            <a:off x="1384852" y="3152001"/>
            <a:ext cx="94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 ExtraBold" pitchFamily="2" charset="77"/>
              </a:rPr>
              <a:t>ROBOFI ECOSYSTEM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76791-5070-47CB-AFE9-04617CC990D1}"/>
              </a:ext>
            </a:extLst>
          </p:cNvPr>
          <p:cNvSpPr/>
          <p:nvPr/>
        </p:nvSpPr>
        <p:spPr>
          <a:xfrm>
            <a:off x="4310609" y="3076822"/>
            <a:ext cx="3393595" cy="52718"/>
          </a:xfrm>
          <a:prstGeom prst="rect">
            <a:avLst/>
          </a:prstGeom>
          <a:solidFill>
            <a:srgbClr val="5C21D2"/>
          </a:solidFill>
          <a:ln>
            <a:solidFill>
              <a:srgbClr val="5C2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2E2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D4D11-F3B7-45F6-9AF4-B4E8CCF2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7" y="6393309"/>
            <a:ext cx="936106" cy="2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10922"/>
            <a:ext cx="10515600" cy="978175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ROBOFI ECOSYSTEM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F49192-1C60-4CFE-9645-346DFD8778E2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F9C9B3-F1E8-485B-A561-660F1F6E4265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57526E-BB67-4EE6-88D2-0A4E34DBC914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36EA79-DD89-4B7C-A8BD-7C61A7EC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46" y="6603425"/>
            <a:ext cx="1073907" cy="2040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1DF4DBC-1528-4392-87F4-23FE18C21FC5}"/>
              </a:ext>
            </a:extLst>
          </p:cNvPr>
          <p:cNvSpPr txBox="1"/>
          <p:nvPr/>
        </p:nvSpPr>
        <p:spPr>
          <a:xfrm>
            <a:off x="589893" y="4229236"/>
            <a:ext cx="1388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SnapBots Users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AEBBB4-3FB8-48AC-B660-11A32D1A253B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64" name="Picture 63" descr="A picture containing shape&#10;&#10;Description automatically generated">
            <a:extLst>
              <a:ext uri="{FF2B5EF4-FFF2-40B4-BE49-F238E27FC236}">
                <a16:creationId xmlns:a16="http://schemas.microsoft.com/office/drawing/2014/main" id="{31C71356-FAD6-4BFD-BE6C-B6107C295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B9D176-65CB-446D-A84F-727CEAB5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153" y="1038074"/>
            <a:ext cx="10515600" cy="525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B74C0-9A80-404A-993E-02014F655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49" y="2498810"/>
            <a:ext cx="1044023" cy="88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382CF7-B8A9-4934-84F4-49B098DD3391}"/>
              </a:ext>
            </a:extLst>
          </p:cNvPr>
          <p:cNvSpPr txBox="1"/>
          <p:nvPr/>
        </p:nvSpPr>
        <p:spPr>
          <a:xfrm>
            <a:off x="934007" y="4213847"/>
            <a:ext cx="129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RoboFi</a:t>
            </a:r>
            <a:r>
              <a:rPr lang="en-US" dirty="0"/>
              <a:t> Wallet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3CC8970-4AA1-47B1-806E-9DD92F4C9501}"/>
              </a:ext>
            </a:extLst>
          </p:cNvPr>
          <p:cNvSpPr/>
          <p:nvPr/>
        </p:nvSpPr>
        <p:spPr>
          <a:xfrm>
            <a:off x="1740023" y="3429000"/>
            <a:ext cx="896645" cy="536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AF-1206-4D35-9B1C-609763DD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893" y="428130"/>
            <a:ext cx="7870212" cy="726455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IBO &amp; DAO BOTS?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F357-F591-4293-8848-F8B55886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262" y="3717497"/>
            <a:ext cx="5471012" cy="73525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>
                <a:srgbClr val="761EFE"/>
              </a:buClr>
              <a:buNone/>
            </a:pPr>
            <a:r>
              <a:rPr lang="en-US" sz="1400" b="1" dirty="0">
                <a:solidFill>
                  <a:srgbClr val="4D12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DAO(Decentralized Autonomous Organization): </a:t>
            </a: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An organization represented by rules encoded in computer program, controlled by the organization members and not influenced by a central government.</a:t>
            </a: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920AF-AC21-CA43-A751-DAC4ABBF8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32953" y="1154586"/>
            <a:ext cx="5174860" cy="4970871"/>
          </a:xfrm>
          <a:prstGeom prst="rect">
            <a:avLst/>
          </a:prstGeom>
        </p:spPr>
      </p:pic>
      <p:sp>
        <p:nvSpPr>
          <p:cNvPr id="388" name="Rectangle 387">
            <a:extLst>
              <a:ext uri="{FF2B5EF4-FFF2-40B4-BE49-F238E27FC236}">
                <a16:creationId xmlns:a16="http://schemas.microsoft.com/office/drawing/2014/main" id="{F52DFC4C-61C0-44FA-8255-A2F059CCB5F2}"/>
              </a:ext>
            </a:extLst>
          </p:cNvPr>
          <p:cNvSpPr/>
          <p:nvPr/>
        </p:nvSpPr>
        <p:spPr>
          <a:xfrm>
            <a:off x="404191" y="357809"/>
            <a:ext cx="3637722" cy="52718"/>
          </a:xfrm>
          <a:prstGeom prst="rect">
            <a:avLst/>
          </a:prstGeom>
          <a:solidFill>
            <a:srgbClr val="08A5E3"/>
          </a:solidFill>
          <a:ln>
            <a:solidFill>
              <a:srgbClr val="08A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E80E3F52-7D42-490C-8CAB-8F3B673C6D0D}"/>
              </a:ext>
            </a:extLst>
          </p:cNvPr>
          <p:cNvSpPr/>
          <p:nvPr/>
        </p:nvSpPr>
        <p:spPr>
          <a:xfrm>
            <a:off x="4277139" y="357809"/>
            <a:ext cx="3637722" cy="52718"/>
          </a:xfrm>
          <a:prstGeom prst="rect">
            <a:avLst/>
          </a:prstGeom>
          <a:solidFill>
            <a:srgbClr val="4D12A8"/>
          </a:solidFill>
          <a:ln>
            <a:solidFill>
              <a:srgbClr val="691FE9">
                <a:alpha val="8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34CF1195-FAC5-43FA-9C9A-7DE381980F16}"/>
              </a:ext>
            </a:extLst>
          </p:cNvPr>
          <p:cNvSpPr/>
          <p:nvPr/>
        </p:nvSpPr>
        <p:spPr>
          <a:xfrm>
            <a:off x="8150087" y="357810"/>
            <a:ext cx="3637722" cy="52718"/>
          </a:xfrm>
          <a:prstGeom prst="rect">
            <a:avLst/>
          </a:prstGeom>
          <a:solidFill>
            <a:srgbClr val="761EFE"/>
          </a:solidFill>
          <a:ln>
            <a:solidFill>
              <a:srgbClr val="761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2801BF0-DE9B-4F41-A33A-EB348D7D1A25}"/>
              </a:ext>
            </a:extLst>
          </p:cNvPr>
          <p:cNvSpPr/>
          <p:nvPr/>
        </p:nvSpPr>
        <p:spPr>
          <a:xfrm>
            <a:off x="606128" y="3717497"/>
            <a:ext cx="132750" cy="661481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8B8294-4C2A-4CA8-8D48-C764E95DB6A0}"/>
              </a:ext>
            </a:extLst>
          </p:cNvPr>
          <p:cNvSpPr txBox="1"/>
          <p:nvPr/>
        </p:nvSpPr>
        <p:spPr>
          <a:xfrm>
            <a:off x="1091133" y="4503270"/>
            <a:ext cx="47811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Decentralized Autonomous Bots that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are controlled, configured via the DAO principles, i.e., voting.</a:t>
            </a:r>
          </a:p>
          <a:p>
            <a:pPr algn="just">
              <a:buClr>
                <a:srgbClr val="761EFE"/>
              </a:buClr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Activities are all transparent and verifiable in blockchains.</a:t>
            </a:r>
          </a:p>
          <a:p>
            <a:pPr algn="just">
              <a:buClr>
                <a:srgbClr val="761EFE"/>
              </a:buClr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Trading performance is trackable 24/7 in DEX, CEX but not limited to Equity Stock markets (SET, IDX, Nasdaq) and Forex.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BD0E1F-097E-4005-AAEB-CCFD0387302E}"/>
              </a:ext>
            </a:extLst>
          </p:cNvPr>
          <p:cNvSpPr txBox="1">
            <a:spLocks/>
          </p:cNvSpPr>
          <p:nvPr/>
        </p:nvSpPr>
        <p:spPr>
          <a:xfrm>
            <a:off x="873262" y="1310308"/>
            <a:ext cx="5471012" cy="735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761EFE"/>
              </a:buClr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4D12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IBO(Initial Bot Offering</a:t>
            </a:r>
            <a:r>
              <a:rPr lang="en-US" sz="1400" dirty="0">
                <a:solidFill>
                  <a:srgbClr val="4D12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An Initial Bot Offering is a type of the first sale of DAO Bots to the public conducted for the purpose of raising funds to trade. 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C8222A7E-CD1A-4404-853B-9CAD9389503B}"/>
              </a:ext>
            </a:extLst>
          </p:cNvPr>
          <p:cNvSpPr/>
          <p:nvPr/>
        </p:nvSpPr>
        <p:spPr>
          <a:xfrm>
            <a:off x="606128" y="1310308"/>
            <a:ext cx="132750" cy="661481"/>
          </a:xfrm>
          <a:prstGeom prst="flowChartProcess">
            <a:avLst/>
          </a:prstGeom>
          <a:gradFill>
            <a:gsLst>
              <a:gs pos="29000">
                <a:srgbClr val="4D12A8">
                  <a:alpha val="72000"/>
                </a:srgbClr>
              </a:gs>
              <a:gs pos="50000">
                <a:srgbClr val="691FE9"/>
              </a:gs>
              <a:gs pos="78000">
                <a:srgbClr val="08A5E3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CBDA4-91C9-433D-B949-60D3FEB13BCC}"/>
              </a:ext>
            </a:extLst>
          </p:cNvPr>
          <p:cNvSpPr txBox="1"/>
          <p:nvPr/>
        </p:nvSpPr>
        <p:spPr>
          <a:xfrm>
            <a:off x="1091133" y="2096081"/>
            <a:ext cx="47811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All users can be participated in IBO. </a:t>
            </a: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Users who participated in IBO will earn governance shares of bots and fund will be traded for trading. </a:t>
            </a: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Activities are all transparent and verifiable in blockchains.</a:t>
            </a: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  <a:buFont typeface="Wingdings" panose="05000000000000000000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761EFE"/>
              </a:buClr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C3976-6D25-4BF5-98A0-EA4C32F02991}"/>
              </a:ext>
            </a:extLst>
          </p:cNvPr>
          <p:cNvSpPr/>
          <p:nvPr/>
        </p:nvSpPr>
        <p:spPr>
          <a:xfrm>
            <a:off x="0" y="6500191"/>
            <a:ext cx="12192000" cy="357810"/>
          </a:xfrm>
          <a:prstGeom prst="rect">
            <a:avLst/>
          </a:prstGeom>
          <a:gradFill flip="none" rotWithShape="1">
            <a:gsLst>
              <a:gs pos="29000">
                <a:srgbClr val="4D12A8"/>
              </a:gs>
              <a:gs pos="50000">
                <a:schemeClr val="accent5">
                  <a:lumMod val="40000"/>
                  <a:lumOff val="60000"/>
                </a:schemeClr>
              </a:gs>
              <a:gs pos="78000">
                <a:srgbClr val="761EFE"/>
              </a:gs>
              <a:gs pos="100000">
                <a:srgbClr val="691FE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4D12A8"/>
              </a:highlight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9A7B3DAE-EFD2-41F2-AD0C-F32DC617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9" y="6447473"/>
            <a:ext cx="854542" cy="4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8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1021</Words>
  <Application>Microsoft Office PowerPoint</Application>
  <PresentationFormat>Widescreen</PresentationFormat>
  <Paragraphs>149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Montserrat ExtraBold</vt:lpstr>
      <vt:lpstr>Montserrat Medium</vt:lpstr>
      <vt:lpstr>Poppins SemiBold</vt:lpstr>
      <vt:lpstr>Verdana</vt:lpstr>
      <vt:lpstr>Wingdings</vt:lpstr>
      <vt:lpstr>Office Theme</vt:lpstr>
      <vt:lpstr>PowerPoint Presentation</vt:lpstr>
      <vt:lpstr>PowerPoint Presentation</vt:lpstr>
      <vt:lpstr>WHAT IS ROBOFI AND VICS TOKEN?</vt:lpstr>
      <vt:lpstr>PowerPoint Presentation</vt:lpstr>
      <vt:lpstr>PowerPoint Presentation</vt:lpstr>
      <vt:lpstr>PowerPoint Presentation</vt:lpstr>
      <vt:lpstr>PowerPoint Presentation</vt:lpstr>
      <vt:lpstr>ROBOFI ECOSYSTEM</vt:lpstr>
      <vt:lpstr>WHAT IS IBO &amp; DAO BOTS?</vt:lpstr>
      <vt:lpstr>PARTICIPANT’S BENEFITS</vt:lpstr>
      <vt:lpstr>WHY ROBOFI ECOSYSTEM?</vt:lpstr>
      <vt:lpstr>PowerPoint Presentation</vt:lpstr>
      <vt:lpstr>TOKEN TYPES AND USAGES</vt:lpstr>
      <vt:lpstr>TOKEN DETAILS</vt:lpstr>
      <vt:lpstr>TOKEN ALLOCATION</vt:lpstr>
      <vt:lpstr>PowerPoint Presentation</vt:lpstr>
      <vt:lpstr>PUBLICATION</vt:lpstr>
      <vt:lpstr>BUY ON PANCAKESWAP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donna kyoung jin lee</cp:lastModifiedBy>
  <cp:revision>31</cp:revision>
  <dcterms:created xsi:type="dcterms:W3CDTF">2021-06-15T04:58:01Z</dcterms:created>
  <dcterms:modified xsi:type="dcterms:W3CDTF">2021-11-16T05:12:23Z</dcterms:modified>
</cp:coreProperties>
</file>